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9" r:id="rId4"/>
    <p:sldId id="264" r:id="rId5"/>
    <p:sldId id="260" r:id="rId6"/>
    <p:sldId id="266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9D24-5FC2-489D-A818-FD76149157FF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D9-37A8-4AAC-AAB0-0A31453E8B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4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9D24-5FC2-489D-A818-FD76149157FF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D9-37A8-4AAC-AAB0-0A31453E8B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55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9D24-5FC2-489D-A818-FD76149157FF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D9-37A8-4AAC-AAB0-0A31453E8B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02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9D24-5FC2-489D-A818-FD76149157FF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D9-37A8-4AAC-AAB0-0A31453E8B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5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9D24-5FC2-489D-A818-FD76149157FF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D9-37A8-4AAC-AAB0-0A31453E8B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68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9D24-5FC2-489D-A818-FD76149157FF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D9-37A8-4AAC-AAB0-0A31453E8B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91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9D24-5FC2-489D-A818-FD76149157FF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D9-37A8-4AAC-AAB0-0A31453E8B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62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9D24-5FC2-489D-A818-FD76149157FF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D9-37A8-4AAC-AAB0-0A31453E8B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21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9D24-5FC2-489D-A818-FD76149157FF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D9-37A8-4AAC-AAB0-0A31453E8B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88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9D24-5FC2-489D-A818-FD76149157FF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D9-37A8-4AAC-AAB0-0A31453E8B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73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9D24-5FC2-489D-A818-FD76149157FF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D9-37A8-4AAC-AAB0-0A31453E8B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62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B9D24-5FC2-489D-A818-FD76149157FF}" type="datetimeFigureOut">
              <a:rPr lang="it-IT" smtClean="0"/>
              <a:t>21/05/2024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C6ED9-37A8-4AAC-AAB0-0A31453E8B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97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 vocabolario del Web: sigle e parole del mondo 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42925" y="476250"/>
            <a:ext cx="11372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/>
              <a:t>             </a:t>
            </a:r>
            <a:r>
              <a:rPr lang="it-IT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 NEL WEB</a:t>
            </a:r>
            <a:endParaRPr lang="it-IT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3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 Hackerare Internet, Immagini e Vettori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0"/>
            <a:ext cx="121158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800" dirty="0" smtClean="0">
                <a:solidFill>
                  <a:prstClr val="white"/>
                </a:solidFill>
              </a:rPr>
              <a:t>                       OTTO REGOLE DEL WEB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dirty="0" smtClean="0">
                <a:solidFill>
                  <a:prstClr val="white"/>
                </a:solidFill>
              </a:rPr>
              <a:t>SCEGLI </a:t>
            </a:r>
            <a:r>
              <a:rPr lang="it-IT" sz="2000" dirty="0">
                <a:solidFill>
                  <a:prstClr val="white"/>
                </a:solidFill>
              </a:rPr>
              <a:t>CON CURA:</a:t>
            </a:r>
          </a:p>
          <a:p>
            <a:pPr lvl="0"/>
            <a:r>
              <a:rPr lang="it-IT" dirty="0">
                <a:solidFill>
                  <a:prstClr val="white"/>
                </a:solidFill>
              </a:rPr>
              <a:t>il primo passo è quello di scegliere una password complessa perché quelle semplici possono compromettere la nostra sicurezza.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it-IT" sz="2000" dirty="0">
                <a:solidFill>
                  <a:prstClr val="white"/>
                </a:solidFill>
              </a:rPr>
              <a:t>CUSTODISCI GELOSAMENTE:</a:t>
            </a:r>
          </a:p>
          <a:p>
            <a:pPr lvl="0"/>
            <a:r>
              <a:rPr lang="it-IT" dirty="0">
                <a:solidFill>
                  <a:prstClr val="white"/>
                </a:solidFill>
              </a:rPr>
              <a:t>password e codici non vanno condivisi con nessuno.</a:t>
            </a:r>
          </a:p>
          <a:p>
            <a:pPr marL="342900" lvl="0" indent="-342900">
              <a:buFont typeface="+mj-lt"/>
              <a:buAutoNum type="arabicPeriod" startAt="3"/>
            </a:pPr>
            <a:r>
              <a:rPr lang="it-IT" sz="2000" dirty="0">
                <a:solidFill>
                  <a:prstClr val="white"/>
                </a:solidFill>
              </a:rPr>
              <a:t>PRIMA PENSA, POI CONDIVIDI:</a:t>
            </a:r>
          </a:p>
          <a:p>
            <a:pPr lvl="0"/>
            <a:r>
              <a:rPr lang="it-IT" dirty="0">
                <a:solidFill>
                  <a:prstClr val="white"/>
                </a:solidFill>
              </a:rPr>
              <a:t>prima di rilanciare un contenuto, prima di mettere un </a:t>
            </a:r>
            <a:r>
              <a:rPr lang="it-IT" dirty="0" err="1">
                <a:solidFill>
                  <a:prstClr val="white"/>
                </a:solidFill>
              </a:rPr>
              <a:t>like</a:t>
            </a:r>
            <a:r>
              <a:rPr lang="it-IT" dirty="0">
                <a:solidFill>
                  <a:prstClr val="white"/>
                </a:solidFill>
              </a:rPr>
              <a:t>, prima di pubblicare un </a:t>
            </a:r>
            <a:r>
              <a:rPr lang="it-IT" dirty="0" err="1">
                <a:solidFill>
                  <a:prstClr val="white"/>
                </a:solidFill>
              </a:rPr>
              <a:t>selfie</a:t>
            </a:r>
            <a:r>
              <a:rPr lang="it-IT" dirty="0">
                <a:solidFill>
                  <a:prstClr val="white"/>
                </a:solidFill>
              </a:rPr>
              <a:t> o postare un video rifletti bene e pensa ai possibili rischi.</a:t>
            </a:r>
          </a:p>
          <a:p>
            <a:pPr marL="342900" lvl="0" indent="-342900">
              <a:buFont typeface="+mj-lt"/>
              <a:buAutoNum type="arabicPeriod" startAt="4"/>
            </a:pPr>
            <a:r>
              <a:rPr lang="it-IT" dirty="0">
                <a:solidFill>
                  <a:prstClr val="white"/>
                </a:solidFill>
              </a:rPr>
              <a:t>FAI </a:t>
            </a:r>
            <a:r>
              <a:rPr lang="it-IT" dirty="0" smtClean="0">
                <a:solidFill>
                  <a:prstClr val="white"/>
                </a:solidFill>
              </a:rPr>
              <a:t>ATTENZIONE:</a:t>
            </a:r>
          </a:p>
          <a:p>
            <a:pPr lvl="1"/>
            <a:r>
              <a:rPr lang="it-IT" dirty="0" smtClean="0">
                <a:solidFill>
                  <a:prstClr val="white"/>
                </a:solidFill>
              </a:rPr>
              <a:t>in rete e sui social tutto è pubblico quindi stai attento a ciò che decidi di condividere.</a:t>
            </a:r>
          </a:p>
          <a:p>
            <a:pPr lvl="0"/>
            <a:r>
              <a:rPr lang="it-IT" dirty="0" smtClean="0">
                <a:solidFill>
                  <a:prstClr val="white"/>
                </a:solidFill>
              </a:rPr>
              <a:t>5.   </a:t>
            </a:r>
            <a:r>
              <a:rPr lang="it-IT" sz="2000" dirty="0" smtClean="0">
                <a:solidFill>
                  <a:prstClr val="white"/>
                </a:solidFill>
              </a:rPr>
              <a:t>USA </a:t>
            </a:r>
            <a:r>
              <a:rPr lang="it-IT" sz="2000" dirty="0">
                <a:solidFill>
                  <a:prstClr val="white"/>
                </a:solidFill>
              </a:rPr>
              <a:t>LA TESTA:</a:t>
            </a:r>
          </a:p>
          <a:p>
            <a:pPr lvl="0"/>
            <a:r>
              <a:rPr lang="it-IT" dirty="0">
                <a:solidFill>
                  <a:prstClr val="white"/>
                </a:solidFill>
              </a:rPr>
              <a:t>non rispondere in modo impulsivo, chatta ma con consapevolezza. Perché le parole hanno un peso.</a:t>
            </a:r>
          </a:p>
          <a:p>
            <a:pPr marL="342900" lvl="0" indent="-342900">
              <a:buFont typeface="+mj-lt"/>
              <a:buAutoNum type="arabicPeriod" startAt="6"/>
            </a:pPr>
            <a:r>
              <a:rPr lang="it-IT" sz="2000" dirty="0">
                <a:solidFill>
                  <a:prstClr val="white"/>
                </a:solidFill>
              </a:rPr>
              <a:t>AIUTA CHI E’ IN DIFFICOLTA’:</a:t>
            </a:r>
          </a:p>
          <a:p>
            <a:pPr lvl="0"/>
            <a:r>
              <a:rPr lang="it-IT" dirty="0">
                <a:solidFill>
                  <a:prstClr val="white"/>
                </a:solidFill>
              </a:rPr>
              <a:t>Spiega le opportunità di internet ma anche i rischi connessi, diventando un </a:t>
            </a:r>
            <a:r>
              <a:rPr lang="it-IT" dirty="0" err="1">
                <a:solidFill>
                  <a:prstClr val="white"/>
                </a:solidFill>
              </a:rPr>
              <a:t>influencer</a:t>
            </a:r>
            <a:r>
              <a:rPr lang="it-IT" dirty="0">
                <a:solidFill>
                  <a:prstClr val="white"/>
                </a:solidFill>
              </a:rPr>
              <a:t> dalle buone pratiche.</a:t>
            </a:r>
          </a:p>
          <a:p>
            <a:pPr marL="342900" lvl="0" indent="-342900">
              <a:buFont typeface="+mj-lt"/>
              <a:buAutoNum type="arabicPeriod" startAt="7"/>
            </a:pPr>
            <a:r>
              <a:rPr lang="it-IT" sz="2000" dirty="0">
                <a:solidFill>
                  <a:prstClr val="white"/>
                </a:solidFill>
              </a:rPr>
              <a:t>NON FIDARTI</a:t>
            </a:r>
            <a:r>
              <a:rPr lang="it-IT" dirty="0">
                <a:solidFill>
                  <a:prstClr val="white"/>
                </a:solidFill>
              </a:rPr>
              <a:t>:</a:t>
            </a:r>
          </a:p>
          <a:p>
            <a:pPr lvl="0"/>
            <a:r>
              <a:rPr lang="it-IT" dirty="0">
                <a:solidFill>
                  <a:prstClr val="white"/>
                </a:solidFill>
              </a:rPr>
              <a:t>anche  i tuoi contatti più stretti, senza volerlo, diventano diffusori di </a:t>
            </a:r>
            <a:r>
              <a:rPr lang="it-IT" dirty="0" err="1">
                <a:solidFill>
                  <a:prstClr val="white"/>
                </a:solidFill>
              </a:rPr>
              <a:t>malwae</a:t>
            </a:r>
            <a:r>
              <a:rPr lang="it-IT" dirty="0">
                <a:solidFill>
                  <a:prstClr val="white"/>
                </a:solidFill>
              </a:rPr>
              <a:t>. Fidarsi è bene, non fidarsi è meglio.</a:t>
            </a:r>
          </a:p>
          <a:p>
            <a:pPr lvl="0"/>
            <a:r>
              <a:rPr lang="it-IT" dirty="0">
                <a:solidFill>
                  <a:prstClr val="white"/>
                </a:solidFill>
              </a:rPr>
              <a:t>8. </a:t>
            </a:r>
            <a:r>
              <a:rPr lang="it-IT" sz="2000" dirty="0">
                <a:solidFill>
                  <a:prstClr val="white"/>
                </a:solidFill>
              </a:rPr>
              <a:t>TIENITI AGGIORNATO:</a:t>
            </a:r>
          </a:p>
          <a:p>
            <a:pPr lvl="0"/>
            <a:r>
              <a:rPr lang="it-IT" dirty="0">
                <a:solidFill>
                  <a:prstClr val="white"/>
                </a:solidFill>
              </a:rPr>
              <a:t>Non fidarti dei link condivisi e impara di ragionare prima di cliccare.</a:t>
            </a:r>
          </a:p>
        </p:txBody>
      </p:sp>
    </p:spTree>
    <p:extLst>
      <p:ext uri="{BB962C8B-B14F-4D97-AF65-F5344CB8AC3E}">
        <p14:creationId xmlns:p14="http://schemas.microsoft.com/office/powerpoint/2010/main" val="33886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Sicurezza informatica: guida alla navigazione sicura sul web - FASTWEB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0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12" descr="Sicurezza informatica: guida alla navigazione sicura sul web - FASTWEB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83177" y="313509"/>
            <a:ext cx="11469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COSA S’INTENDE PER SICUREZZA IN RETE?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0375" y="1174566"/>
            <a:ext cx="1044157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Per «sicurezza in rete» si intende un insieme </a:t>
            </a:r>
            <a:r>
              <a:rPr lang="it-IT" sz="2000" dirty="0">
                <a:solidFill>
                  <a:schemeClr val="bg1"/>
                </a:solidFill>
              </a:rPr>
              <a:t>di regole e configurazioni progettate per proteggere l'integrità, la riservatezza e l'accessibilità di dati e reti di computer mediante tecnologie software e hardware.</a:t>
            </a:r>
            <a:endParaRPr lang="it-IT" sz="2000" dirty="0"/>
          </a:p>
          <a:p>
            <a:endParaRPr lang="it-IT" sz="4000" dirty="0" smtClean="0">
              <a:solidFill>
                <a:schemeClr val="bg1"/>
              </a:solidFill>
            </a:endParaRPr>
          </a:p>
          <a:p>
            <a:endParaRPr lang="it-IT" sz="4000" dirty="0">
              <a:solidFill>
                <a:schemeClr val="bg1"/>
              </a:solidFill>
            </a:endParaRPr>
          </a:p>
          <a:p>
            <a:endParaRPr lang="it-IT" sz="4000" dirty="0" smtClean="0">
              <a:solidFill>
                <a:schemeClr val="bg1"/>
              </a:solidFill>
            </a:endParaRPr>
          </a:p>
          <a:p>
            <a:endParaRPr lang="it-IT" sz="4000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  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La sicurezza informatica, nota anche come sicurezza digitale protegge dunque le informazioni digitali, i dispositivi e le risorse personali, compresi i file, i documenti, le foto e persino il denaro.</a:t>
            </a:r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7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rso il mondo del web | Musa Form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35346" y="1088478"/>
            <a:ext cx="6141654" cy="4278094"/>
          </a:xfrm>
          <a:prstGeom prst="rect">
            <a:avLst/>
          </a:prstGeom>
          <a:solidFill>
            <a:srgbClr val="93BDEB"/>
          </a:solidFill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COME USARE INTERNET IN MODO CORRETTO</a:t>
            </a:r>
          </a:p>
          <a:p>
            <a:r>
              <a:rPr lang="it-IT" sz="2400" dirty="0"/>
              <a:t>5</a:t>
            </a:r>
            <a:r>
              <a:rPr lang="it-IT" sz="2400" dirty="0" smtClean="0"/>
              <a:t> regole per navigare in modo sicuro su internet:</a:t>
            </a:r>
          </a:p>
          <a:p>
            <a:endParaRPr lang="it-IT" dirty="0"/>
          </a:p>
          <a:p>
            <a:pPr marL="342900" indent="-342900">
              <a:buAutoNum type="arabicPeriod"/>
            </a:pPr>
            <a:r>
              <a:rPr lang="it-IT" sz="2000" dirty="0" smtClean="0"/>
              <a:t>Mantieni aggiornato l’antivirus;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Scegli password sicure;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Proteggiti dal </a:t>
            </a:r>
            <a:r>
              <a:rPr lang="it-IT" sz="2000" dirty="0" err="1" smtClean="0"/>
              <a:t>phishing</a:t>
            </a:r>
            <a:r>
              <a:rPr lang="it-IT" sz="2000" dirty="0" smtClean="0"/>
              <a:t>;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Evita di scaricare programmi da siti non affidabili;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Limita la condivisione di dati personali;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798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13806" y="459378"/>
            <a:ext cx="345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033845" y="3210393"/>
            <a:ext cx="5033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Il </a:t>
            </a:r>
            <a:r>
              <a:rPr lang="it-IT" dirty="0" err="1" smtClean="0">
                <a:solidFill>
                  <a:schemeClr val="bg1"/>
                </a:solidFill>
              </a:rPr>
              <a:t>cyberbullismo</a:t>
            </a:r>
            <a:r>
              <a:rPr lang="it-IT" dirty="0" smtClean="0">
                <a:solidFill>
                  <a:schemeClr val="bg1"/>
                </a:solidFill>
              </a:rPr>
              <a:t> definisce un insieme di azioni aggressive e intenzionali, di una singola persona o di un gruppo, realizzate mediante strumenti elettronici (sms, </a:t>
            </a:r>
            <a:r>
              <a:rPr lang="it-IT" dirty="0" err="1" smtClean="0">
                <a:solidFill>
                  <a:schemeClr val="bg1"/>
                </a:solidFill>
              </a:rPr>
              <a:t>mms</a:t>
            </a:r>
            <a:r>
              <a:rPr lang="it-IT" dirty="0" smtClean="0">
                <a:solidFill>
                  <a:schemeClr val="bg1"/>
                </a:solidFill>
              </a:rPr>
              <a:t>, foto, video, email, chat rooms, </a:t>
            </a:r>
            <a:r>
              <a:rPr lang="it-IT" dirty="0" err="1" smtClean="0">
                <a:solidFill>
                  <a:schemeClr val="bg1"/>
                </a:solidFill>
              </a:rPr>
              <a:t>istant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messagging</a:t>
            </a:r>
            <a:r>
              <a:rPr lang="it-IT" dirty="0" smtClean="0">
                <a:solidFill>
                  <a:schemeClr val="bg1"/>
                </a:solidFill>
              </a:rPr>
              <a:t>, siti web, telefonate), il cui obiettivo è quello di provocare danni ad un coetaneo incapace di difendersi.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73538" y="459378"/>
            <a:ext cx="3697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IL CYBERBULLISMO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88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le amiche chattano online. ragazza seduta laptop e parla con un amico.  3483454 Arte vettoriale a Vecte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" y="1"/>
            <a:ext cx="12145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78734" y="717630"/>
            <a:ext cx="10822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…Ma alla fine il web non e così male, </a:t>
            </a:r>
            <a:r>
              <a:rPr lang="it-IT" dirty="0" err="1" smtClean="0"/>
              <a:t>perchè</a:t>
            </a:r>
            <a:r>
              <a:rPr lang="it-IT" dirty="0" smtClean="0"/>
              <a:t> a volte ci può aiutare a fare amicizia con altre persone che vogliono veramente condividere  la propria vita con un amico\ a   quindi fidiamoci delle persone, facendo allo stesso tempo molta attenzione.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40862" y="6314831"/>
            <a:ext cx="1094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CLASSE I A ISTITUTO SALVO D’ACQUISTO SCUOLA SECONDARIA DI PRIMO GRADO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6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438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32</cp:revision>
  <dcterms:created xsi:type="dcterms:W3CDTF">2024-05-03T16:34:18Z</dcterms:created>
  <dcterms:modified xsi:type="dcterms:W3CDTF">2024-05-21T09:41:08Z</dcterms:modified>
</cp:coreProperties>
</file>